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893300" cy="6858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Mandali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91" d="100"/>
          <a:sy n="91" d="100"/>
        </p:scale>
        <p:origin x="344" y="-6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1282022" h="198000">
                <a:moveTo>
                  <a:pt x="0" y="0"/>
                </a:moveTo>
                <a:lnTo>
                  <a:pt x="1282022" y="0"/>
                </a:lnTo>
                <a:lnTo>
                  <a:pt x="1282022" y="198000"/>
                </a:lnTo>
                <a:lnTo>
                  <a:pt x="0" y="19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65631" y="6141164"/>
            <a:ext cx="1371564" cy="450000"/>
            <a:chOff x="0" y="0"/>
            <a:chExt cx="1828752" cy="60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8800" cy="599948"/>
            </a:xfrm>
            <a:custGeom>
              <a:avLst/>
              <a:gdLst/>
              <a:ahLst/>
              <a:cxnLst/>
              <a:rect l="l" t="t" r="r" b="b"/>
              <a:pathLst>
                <a:path w="1828800" h="599948">
                  <a:moveTo>
                    <a:pt x="0" y="0"/>
                  </a:moveTo>
                  <a:lnTo>
                    <a:pt x="1828800" y="0"/>
                  </a:lnTo>
                  <a:lnTo>
                    <a:pt x="1828800" y="599948"/>
                  </a:lnTo>
                  <a:lnTo>
                    <a:pt x="0" y="599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5" r="-122" b="-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0000" y="4320000"/>
            <a:ext cx="5832526" cy="369332"/>
            <a:chOff x="0" y="0"/>
            <a:chExt cx="7776701" cy="492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76701" cy="492443"/>
            </a:xfrm>
            <a:custGeom>
              <a:avLst/>
              <a:gdLst/>
              <a:ahLst/>
              <a:cxnLst/>
              <a:rect l="l" t="t" r="r" b="b"/>
              <a:pathLst>
                <a:path w="7776701" h="492443">
                  <a:moveTo>
                    <a:pt x="0" y="0"/>
                  </a:moveTo>
                  <a:lnTo>
                    <a:pt x="7776701" y="0"/>
                  </a:lnTo>
                  <a:lnTo>
                    <a:pt x="7776701" y="492443"/>
                  </a:lnTo>
                  <a:lnTo>
                    <a:pt x="0" y="492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7776701" cy="5019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1428A0"/>
                  </a:solidFill>
                  <a:latin typeface="Arimo"/>
                  <a:ea typeface="Arimo"/>
                  <a:cs typeface="Arimo"/>
                  <a:sym typeface="Arimo"/>
                </a:rPr>
                <a:t>AI Course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4689" y="4320000"/>
            <a:ext cx="54000" cy="360000"/>
            <a:chOff x="0" y="0"/>
            <a:chExt cx="72000" cy="4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009" cy="480060"/>
            </a:xfrm>
            <a:custGeom>
              <a:avLst/>
              <a:gdLst/>
              <a:ahLst/>
              <a:cxnLst/>
              <a:rect l="l" t="t" r="r" b="b"/>
              <a:pathLst>
                <a:path w="72009" h="480060">
                  <a:moveTo>
                    <a:pt x="0" y="0"/>
                  </a:moveTo>
                  <a:lnTo>
                    <a:pt x="72009" y="0"/>
                  </a:lnTo>
                  <a:lnTo>
                    <a:pt x="72009" y="480060"/>
                  </a:lnTo>
                  <a:lnTo>
                    <a:pt x="0" y="480060"/>
                  </a:lnTo>
                  <a:close/>
                </a:path>
              </a:pathLst>
            </a:custGeom>
            <a:solidFill>
              <a:srgbClr val="1428A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20000" y="2513073"/>
            <a:ext cx="6419031" cy="17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Samsung Innovation Campus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" y="4395"/>
            <a:ext cx="9899651" cy="6853605"/>
            <a:chOff x="0" y="0"/>
            <a:chExt cx="13199535" cy="91381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9490" cy="9138158"/>
            </a:xfrm>
            <a:custGeom>
              <a:avLst/>
              <a:gdLst/>
              <a:ahLst/>
              <a:cxnLst/>
              <a:rect l="l" t="t" r="r" b="b"/>
              <a:pathLst>
                <a:path w="13199490" h="9138158">
                  <a:moveTo>
                    <a:pt x="0" y="0"/>
                  </a:moveTo>
                  <a:lnTo>
                    <a:pt x="13199490" y="0"/>
                  </a:lnTo>
                  <a:lnTo>
                    <a:pt x="13199490" y="9138158"/>
                  </a:lnTo>
                  <a:lnTo>
                    <a:pt x="0" y="913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" y="0"/>
            <a:ext cx="9899651" cy="6858000"/>
            <a:chOff x="0" y="0"/>
            <a:chExt cx="13199535" cy="9144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99490" cy="9144000"/>
            </a:xfrm>
            <a:custGeom>
              <a:avLst/>
              <a:gdLst/>
              <a:ahLst/>
              <a:cxnLst/>
              <a:rect l="l" t="t" r="r" b="b"/>
              <a:pathLst>
                <a:path w="13199490" h="9144000">
                  <a:moveTo>
                    <a:pt x="0" y="0"/>
                  </a:moveTo>
                  <a:lnTo>
                    <a:pt x="13199490" y="0"/>
                  </a:lnTo>
                  <a:lnTo>
                    <a:pt x="13199490" y="9144000"/>
                  </a:lnTo>
                  <a:lnTo>
                    <a:pt x="0" y="9144000"/>
                  </a:lnTo>
                  <a:close/>
                </a:path>
              </a:pathLst>
            </a:custGeom>
            <a:solidFill>
              <a:srgbClr val="1428A0">
                <a:alpha val="8039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9468" y="5667507"/>
            <a:ext cx="9000714" cy="74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ⓒ2021 SAMSUNG. All rights reserved.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Samsung Electronics Corporate Citizenship Office holds the copyright of book.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711822" y="3022951"/>
            <a:ext cx="2476006" cy="812098"/>
            <a:chOff x="0" y="0"/>
            <a:chExt cx="3301341" cy="1082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01365" cy="1082802"/>
            </a:xfrm>
            <a:custGeom>
              <a:avLst/>
              <a:gdLst/>
              <a:ahLst/>
              <a:cxnLst/>
              <a:rect l="l" t="t" r="r" b="b"/>
              <a:pathLst>
                <a:path w="3301365" h="1082802">
                  <a:moveTo>
                    <a:pt x="0" y="0"/>
                  </a:moveTo>
                  <a:lnTo>
                    <a:pt x="3301365" y="0"/>
                  </a:lnTo>
                  <a:lnTo>
                    <a:pt x="3301365" y="1082802"/>
                  </a:lnTo>
                  <a:lnTo>
                    <a:pt x="0" y="108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" r="-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1290568" h="198000">
                <a:moveTo>
                  <a:pt x="0" y="0"/>
                </a:moveTo>
                <a:lnTo>
                  <a:pt x="1290568" y="0"/>
                </a:lnTo>
                <a:lnTo>
                  <a:pt x="1290568" y="198000"/>
                </a:lnTo>
                <a:lnTo>
                  <a:pt x="0" y="19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9769" y="2095280"/>
            <a:ext cx="59989" cy="1759369"/>
            <a:chOff x="0" y="0"/>
            <a:chExt cx="79985" cy="2345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10" cy="2345817"/>
            </a:xfrm>
            <a:custGeom>
              <a:avLst/>
              <a:gdLst/>
              <a:ahLst/>
              <a:cxnLst/>
              <a:rect l="l" t="t" r="r" b="b"/>
              <a:pathLst>
                <a:path w="80010" h="2345817">
                  <a:moveTo>
                    <a:pt x="0" y="0"/>
                  </a:moveTo>
                  <a:lnTo>
                    <a:pt x="80010" y="0"/>
                  </a:lnTo>
                  <a:lnTo>
                    <a:pt x="80010" y="2345817"/>
                  </a:lnTo>
                  <a:lnTo>
                    <a:pt x="0" y="2345817"/>
                  </a:lnTo>
                  <a:close/>
                </a:path>
              </a:pathLst>
            </a:custGeom>
            <a:solidFill>
              <a:srgbClr val="1428A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9769" y="4157762"/>
            <a:ext cx="59989" cy="323165"/>
            <a:chOff x="0" y="0"/>
            <a:chExt cx="79985" cy="430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010" cy="430911"/>
            </a:xfrm>
            <a:custGeom>
              <a:avLst/>
              <a:gdLst/>
              <a:ahLst/>
              <a:cxnLst/>
              <a:rect l="l" t="t" r="r" b="b"/>
              <a:pathLst>
                <a:path w="80010" h="430911">
                  <a:moveTo>
                    <a:pt x="0" y="0"/>
                  </a:moveTo>
                  <a:lnTo>
                    <a:pt x="80010" y="0"/>
                  </a:lnTo>
                  <a:lnTo>
                    <a:pt x="80010" y="430911"/>
                  </a:lnTo>
                  <a:lnTo>
                    <a:pt x="0" y="430911"/>
                  </a:lnTo>
                  <a:close/>
                </a:path>
              </a:pathLst>
            </a:custGeom>
            <a:solidFill>
              <a:srgbClr val="1428A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683" y="4157758"/>
            <a:ext cx="2631915" cy="323165"/>
            <a:chOff x="0" y="0"/>
            <a:chExt cx="3509220" cy="4308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9220" cy="430887"/>
            </a:xfrm>
            <a:custGeom>
              <a:avLst/>
              <a:gdLst/>
              <a:ahLst/>
              <a:cxnLst/>
              <a:rect l="l" t="t" r="r" b="b"/>
              <a:pathLst>
                <a:path w="3509220" h="430887">
                  <a:moveTo>
                    <a:pt x="0" y="0"/>
                  </a:moveTo>
                  <a:lnTo>
                    <a:pt x="3509220" y="0"/>
                  </a:lnTo>
                  <a:lnTo>
                    <a:pt x="3509220" y="430887"/>
                  </a:lnTo>
                  <a:lnTo>
                    <a:pt x="0" y="430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509220" cy="44993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18"/>
                </a:lnSpc>
              </a:pPr>
              <a:r>
                <a:rPr lang="en-US" sz="2099">
                  <a:solidFill>
                    <a:srgbClr val="1428A0"/>
                  </a:solidFill>
                  <a:latin typeface="Arimo"/>
                  <a:ea typeface="Arimo"/>
                  <a:cs typeface="Arimo"/>
                  <a:sym typeface="Arimo"/>
                </a:rPr>
                <a:t>AI Course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4725" y="2296229"/>
            <a:ext cx="7572925" cy="134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43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Credit Card Fraud Detection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5929" y="3421290"/>
            <a:ext cx="5479711" cy="307777"/>
            <a:chOff x="0" y="0"/>
            <a:chExt cx="7306281" cy="4103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06281" cy="410369"/>
            </a:xfrm>
            <a:custGeom>
              <a:avLst/>
              <a:gdLst/>
              <a:ahLst/>
              <a:cxnLst/>
              <a:rect l="l" t="t" r="r" b="b"/>
              <a:pathLst>
                <a:path w="7306281" h="410369">
                  <a:moveTo>
                    <a:pt x="0" y="0"/>
                  </a:moveTo>
                  <a:lnTo>
                    <a:pt x="7306281" y="0"/>
                  </a:lnTo>
                  <a:lnTo>
                    <a:pt x="7306281" y="410369"/>
                  </a:lnTo>
                  <a:lnTo>
                    <a:pt x="0" y="4103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7306281" cy="41989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‹3›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2768" y="289405"/>
            <a:ext cx="4648201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Credit Card Fraud Detection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1675" y="1747145"/>
            <a:ext cx="4197033" cy="276999"/>
            <a:chOff x="0" y="0"/>
            <a:chExt cx="5596044" cy="369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96044" cy="369332"/>
            </a:xfrm>
            <a:custGeom>
              <a:avLst/>
              <a:gdLst/>
              <a:ahLst/>
              <a:cxnLst/>
              <a:rect l="l" t="t" r="r" b="b"/>
              <a:pathLst>
                <a:path w="5596044" h="369332">
                  <a:moveTo>
                    <a:pt x="0" y="0"/>
                  </a:moveTo>
                  <a:lnTo>
                    <a:pt x="5596044" y="0"/>
                  </a:lnTo>
                  <a:lnTo>
                    <a:pt x="5596044" y="369332"/>
                  </a:lnTo>
                  <a:lnTo>
                    <a:pt x="0" y="369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596044" cy="388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UNIT 1. Introduction and Problem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28795" y="1745972"/>
            <a:ext cx="36000" cy="252000"/>
            <a:chOff x="0" y="0"/>
            <a:chExt cx="48000" cy="336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8291" y="2143685"/>
            <a:ext cx="3400417" cy="5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193EB0"/>
                </a:solidFill>
                <a:latin typeface="Arimo"/>
                <a:ea typeface="Arimo"/>
                <a:cs typeface="Arimo"/>
                <a:sym typeface="Arimo"/>
              </a:rPr>
              <a:t>1.1. Introduction</a:t>
            </a:r>
          </a:p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1.2. Problem Statement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11675" y="3121858"/>
            <a:ext cx="4197033" cy="276999"/>
            <a:chOff x="0" y="0"/>
            <a:chExt cx="5596044" cy="3693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96044" cy="369332"/>
            </a:xfrm>
            <a:custGeom>
              <a:avLst/>
              <a:gdLst/>
              <a:ahLst/>
              <a:cxnLst/>
              <a:rect l="l" t="t" r="r" b="b"/>
              <a:pathLst>
                <a:path w="5596044" h="369332">
                  <a:moveTo>
                    <a:pt x="0" y="0"/>
                  </a:moveTo>
                  <a:lnTo>
                    <a:pt x="5596044" y="0"/>
                  </a:lnTo>
                  <a:lnTo>
                    <a:pt x="5596044" y="369332"/>
                  </a:lnTo>
                  <a:lnTo>
                    <a:pt x="0" y="369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5596044" cy="388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UNIT 2. Solution Approch and Results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28795" y="3120685"/>
            <a:ext cx="36000" cy="252000"/>
            <a:chOff x="0" y="0"/>
            <a:chExt cx="48000" cy="336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08291" y="3518398"/>
            <a:ext cx="3400417" cy="5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193EB0"/>
                </a:solidFill>
                <a:latin typeface="Arimo"/>
                <a:ea typeface="Arimo"/>
                <a:cs typeface="Arimo"/>
                <a:sym typeface="Arimo"/>
              </a:rPr>
              <a:t>2.1. Solution Overview</a:t>
            </a:r>
          </a:p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2.2. Key Results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11675" y="4496571"/>
            <a:ext cx="4197033" cy="276999"/>
            <a:chOff x="0" y="0"/>
            <a:chExt cx="5596044" cy="3693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596044" cy="369332"/>
            </a:xfrm>
            <a:custGeom>
              <a:avLst/>
              <a:gdLst/>
              <a:ahLst/>
              <a:cxnLst/>
              <a:rect l="l" t="t" r="r" b="b"/>
              <a:pathLst>
                <a:path w="5596044" h="369332">
                  <a:moveTo>
                    <a:pt x="0" y="0"/>
                  </a:moveTo>
                  <a:lnTo>
                    <a:pt x="5596044" y="0"/>
                  </a:lnTo>
                  <a:lnTo>
                    <a:pt x="5596044" y="369332"/>
                  </a:lnTo>
                  <a:lnTo>
                    <a:pt x="0" y="3693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5596044" cy="38838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404040"/>
                  </a:solidFill>
                  <a:latin typeface="Arimo"/>
                  <a:ea typeface="Arimo"/>
                  <a:cs typeface="Arimo"/>
                  <a:sym typeface="Arimo"/>
                </a:rPr>
                <a:t>UNIT 3. Impact and Conclusion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8795" y="4495398"/>
            <a:ext cx="36000" cy="252000"/>
            <a:chOff x="0" y="0"/>
            <a:chExt cx="48000" cy="336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006" cy="336042"/>
            </a:xfrm>
            <a:custGeom>
              <a:avLst/>
              <a:gdLst/>
              <a:ahLst/>
              <a:cxnLst/>
              <a:rect l="l" t="t" r="r" b="b"/>
              <a:pathLst>
                <a:path w="48006" h="336042">
                  <a:moveTo>
                    <a:pt x="0" y="0"/>
                  </a:moveTo>
                  <a:lnTo>
                    <a:pt x="48006" y="0"/>
                  </a:lnTo>
                  <a:lnTo>
                    <a:pt x="48006" y="336042"/>
                  </a:lnTo>
                  <a:lnTo>
                    <a:pt x="0" y="336042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508291" y="4893111"/>
            <a:ext cx="3400417" cy="5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193EB0"/>
                </a:solidFill>
                <a:latin typeface="Arimo"/>
                <a:ea typeface="Arimo"/>
                <a:cs typeface="Arimo"/>
                <a:sym typeface="Arimo"/>
              </a:rPr>
              <a:t>3.1. Applications and Future Impact</a:t>
            </a:r>
          </a:p>
          <a:p>
            <a:pPr algn="l">
              <a:lnSpc>
                <a:spcPts val="1679"/>
              </a:lnSpc>
            </a:pPr>
            <a:r>
              <a:rPr lang="en-US" sz="1399">
                <a:solidFill>
                  <a:srgbClr val="A6A6A6"/>
                </a:solidFill>
                <a:latin typeface="Arimo"/>
                <a:ea typeface="Arimo"/>
                <a:cs typeface="Arimo"/>
                <a:sym typeface="Arimo"/>
              </a:rPr>
              <a:t>3.2. Conclusion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8528391" y="794138"/>
            <a:ext cx="1229743" cy="1230006"/>
            <a:chOff x="0" y="0"/>
            <a:chExt cx="2482869" cy="2483400"/>
          </a:xfrm>
        </p:grpSpPr>
        <p:sp>
          <p:nvSpPr>
            <p:cNvPr id="32" name="Freeform 32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‹4›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9467" y="288362"/>
            <a:ext cx="8541187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28922" y="308992"/>
            <a:ext cx="800924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spc="6">
                <a:solidFill>
                  <a:srgbClr val="D9D9D9"/>
                </a:solidFill>
                <a:latin typeface="Mandali"/>
                <a:ea typeface="Mandali"/>
                <a:cs typeface="Mandali"/>
                <a:sym typeface="Mandali"/>
              </a:rPr>
              <a:t>UNIT 1.1</a:t>
            </a:r>
          </a:p>
          <a:p>
            <a:pPr algn="r">
              <a:lnSpc>
                <a:spcPts val="1920"/>
              </a:lnSpc>
            </a:pPr>
            <a:endParaRPr lang="en-US" sz="1600" spc="6">
              <a:solidFill>
                <a:srgbClr val="D9D9D9"/>
              </a:solidFill>
              <a:latin typeface="Mandali"/>
              <a:ea typeface="Mandali"/>
              <a:cs typeface="Mandali"/>
              <a:sym typeface="Mandal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5571170" y="839548"/>
            <a:ext cx="4873552" cy="5586974"/>
          </a:xfrm>
          <a:custGeom>
            <a:avLst/>
            <a:gdLst/>
            <a:ahLst/>
            <a:cxnLst/>
            <a:rect l="l" t="t" r="r" b="b"/>
            <a:pathLst>
              <a:path w="4873552" h="5586974">
                <a:moveTo>
                  <a:pt x="0" y="0"/>
                </a:moveTo>
                <a:lnTo>
                  <a:pt x="4873553" y="0"/>
                </a:lnTo>
                <a:lnTo>
                  <a:pt x="4873553" y="5586974"/>
                </a:lnTo>
                <a:lnTo>
                  <a:pt x="0" y="558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830" t="-16836" r="-370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0" y="738299"/>
            <a:ext cx="1188554" cy="1188809"/>
            <a:chOff x="0" y="0"/>
            <a:chExt cx="2482869" cy="2483400"/>
          </a:xfrm>
        </p:grpSpPr>
        <p:sp>
          <p:nvSpPr>
            <p:cNvPr id="15" name="Freeform 15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488644"/>
            <a:ext cx="557117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3757" lvl="1" indent="-86878">
              <a:lnSpc>
                <a:spcPts val="1620"/>
              </a:lnSpc>
              <a:buFont typeface="Arial"/>
              <a:buChar char="•"/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Credit card fraud occurs with unauthorized transactions made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Stolen or fake card details often enable such fraudulent activities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These crimes result in financial losses and decreased customer trust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Our dataset contains thousands of real-world financial transactions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Features include time, amount, and anonymized variables V1–V28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Each transaction is clearly labeled normal or fraudulent case</a:t>
            </a:r>
          </a:p>
          <a:p>
            <a:pPr>
              <a:lnSpc>
                <a:spcPts val="1620"/>
              </a:lnSpc>
            </a:pPr>
            <a:r>
              <a:rPr lang="en-US" sz="1440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This data supports building effective fraud detection machine models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‹5›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1943" y="249472"/>
            <a:ext cx="6837808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2825" y="461729"/>
            <a:ext cx="340625" cy="51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>
                <a:solidFill>
                  <a:srgbClr val="D9D9D9"/>
                </a:solidFill>
                <a:latin typeface="Arimo Bold"/>
                <a:ea typeface="Arimo Bold"/>
                <a:cs typeface="Arimo Bold"/>
                <a:sym typeface="Arimo Bold"/>
              </a:rPr>
              <a:t>1.2</a:t>
            </a:r>
          </a:p>
          <a:p>
            <a:pPr algn="r">
              <a:lnSpc>
                <a:spcPts val="1920"/>
              </a:lnSpc>
            </a:pPr>
            <a:endParaRPr lang="en-US" sz="1600" b="1">
              <a:solidFill>
                <a:srgbClr val="D9D9D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6293" y="2525650"/>
            <a:ext cx="5145746" cy="20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Credit card fraud is a major problem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It causes significant losses for banks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Customers also experience stress and losses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Fraud cases are under 0.2 percent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This imbalance makes detection extremely challenging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Traditional models often miss fraud cases</a:t>
            </a:r>
          </a:p>
          <a:p>
            <a:pPr algn="l">
              <a:lnSpc>
                <a:spcPts val="2076"/>
              </a:lnSpc>
            </a:pPr>
            <a:r>
              <a:rPr lang="en-US" sz="1846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They also create too many false alarms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075626" y="2079370"/>
            <a:ext cx="2546505" cy="2708815"/>
            <a:chOff x="0" y="0"/>
            <a:chExt cx="3395340" cy="3611753"/>
          </a:xfrm>
        </p:grpSpPr>
        <p:sp>
          <p:nvSpPr>
            <p:cNvPr id="16" name="Freeform 16" descr="A blue circle with red line and black text  AI-generated content may be incorrect."/>
            <p:cNvSpPr/>
            <p:nvPr/>
          </p:nvSpPr>
          <p:spPr>
            <a:xfrm>
              <a:off x="0" y="0"/>
              <a:ext cx="3395345" cy="3611753"/>
            </a:xfrm>
            <a:custGeom>
              <a:avLst/>
              <a:gdLst/>
              <a:ahLst/>
              <a:cxnLst/>
              <a:rect l="l" t="t" r="r" b="b"/>
              <a:pathLst>
                <a:path w="3395345" h="3611753">
                  <a:moveTo>
                    <a:pt x="0" y="0"/>
                  </a:moveTo>
                  <a:lnTo>
                    <a:pt x="3395345" y="0"/>
                  </a:lnTo>
                  <a:lnTo>
                    <a:pt x="3395345" y="3611753"/>
                  </a:lnTo>
                  <a:lnTo>
                    <a:pt x="0" y="361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59" r="-7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22638" y="839548"/>
            <a:ext cx="1182419" cy="1182672"/>
            <a:chOff x="0" y="0"/>
            <a:chExt cx="2482869" cy="2483400"/>
          </a:xfrm>
        </p:grpSpPr>
        <p:sp>
          <p:nvSpPr>
            <p:cNvPr id="18" name="Freeform 18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‹6›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508328" y="727000"/>
            <a:ext cx="1196729" cy="1196985"/>
            <a:chOff x="0" y="0"/>
            <a:chExt cx="2482869" cy="2483400"/>
          </a:xfrm>
        </p:grpSpPr>
        <p:sp>
          <p:nvSpPr>
            <p:cNvPr id="12" name="Freeform 12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85800" y="2895535"/>
            <a:ext cx="5122650" cy="3176837"/>
          </a:xfrm>
          <a:custGeom>
            <a:avLst/>
            <a:gdLst/>
            <a:ahLst/>
            <a:cxnLst/>
            <a:rect l="l" t="t" r="r" b="b"/>
            <a:pathLst>
              <a:path w="5122650" h="3176837">
                <a:moveTo>
                  <a:pt x="0" y="0"/>
                </a:moveTo>
                <a:lnTo>
                  <a:pt x="5122650" y="0"/>
                </a:lnTo>
                <a:lnTo>
                  <a:pt x="5122650" y="3176837"/>
                </a:lnTo>
                <a:lnTo>
                  <a:pt x="0" y="3176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492" y="271806"/>
            <a:ext cx="6837808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Solution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12825" y="461729"/>
            <a:ext cx="340625" cy="26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>
                <a:solidFill>
                  <a:srgbClr val="D9D9D9"/>
                </a:solidFill>
                <a:latin typeface="Arimo Bold"/>
                <a:ea typeface="Arimo Bold"/>
                <a:cs typeface="Arimo Bold"/>
                <a:sym typeface="Arimo Bold"/>
              </a:rPr>
              <a:t>2.1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1492" y="1943035"/>
            <a:ext cx="805543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8910" lvl="1" indent="-84455" algn="l">
              <a:lnSpc>
                <a:spcPts val="1800"/>
              </a:lnSpc>
              <a:buFont typeface="Arial"/>
              <a:buChar char="•"/>
            </a:pPr>
            <a:r>
              <a:rPr lang="en-US" sz="1399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We applied data balancing (SMOTE, oversampling) and tested multiple ML models. Random Forest (Balanced) achieved the highest precision, while XGBoost (Oversampling) achieved the highest recall, making them the most effective choices.</a:t>
            </a:r>
          </a:p>
          <a:p>
            <a:pPr marL="168910" lvl="1" indent="-84455" algn="l">
              <a:lnSpc>
                <a:spcPts val="1800"/>
              </a:lnSpc>
            </a:pPr>
            <a:endParaRPr lang="en-US" sz="1399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8910" lvl="1" indent="-84455" algn="l">
              <a:lnSpc>
                <a:spcPts val="1800"/>
              </a:lnSpc>
            </a:pPr>
            <a:endParaRPr lang="en-US" sz="1399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 marL="168910" lvl="1" indent="-84455" algn="l">
              <a:lnSpc>
                <a:spcPts val="1800"/>
              </a:lnSpc>
            </a:pPr>
            <a:endParaRPr lang="en-US" sz="1399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‹7›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557070" y="822019"/>
            <a:ext cx="1048773" cy="1048997"/>
            <a:chOff x="0" y="0"/>
            <a:chExt cx="2482869" cy="2483400"/>
          </a:xfrm>
        </p:grpSpPr>
        <p:sp>
          <p:nvSpPr>
            <p:cNvPr id="12" name="Freeform 12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2732354"/>
            <a:ext cx="4951412" cy="2368080"/>
          </a:xfrm>
          <a:custGeom>
            <a:avLst/>
            <a:gdLst/>
            <a:ahLst/>
            <a:cxnLst/>
            <a:rect l="l" t="t" r="r" b="b"/>
            <a:pathLst>
              <a:path w="4951412" h="2368080">
                <a:moveTo>
                  <a:pt x="0" y="0"/>
                </a:moveTo>
                <a:lnTo>
                  <a:pt x="4951412" y="0"/>
                </a:lnTo>
                <a:lnTo>
                  <a:pt x="4951412" y="2368080"/>
                </a:lnTo>
                <a:lnTo>
                  <a:pt x="0" y="236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796828" y="2593402"/>
            <a:ext cx="4900138" cy="2637557"/>
          </a:xfrm>
          <a:custGeom>
            <a:avLst/>
            <a:gdLst/>
            <a:ahLst/>
            <a:cxnLst/>
            <a:rect l="l" t="t" r="r" b="b"/>
            <a:pathLst>
              <a:path w="4900138" h="2637557">
                <a:moveTo>
                  <a:pt x="0" y="0"/>
                </a:moveTo>
                <a:lnTo>
                  <a:pt x="4900138" y="0"/>
                </a:lnTo>
                <a:lnTo>
                  <a:pt x="4900138" y="2637557"/>
                </a:lnTo>
                <a:lnTo>
                  <a:pt x="0" y="263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07" r="-45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6764" y="278125"/>
            <a:ext cx="2071454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Key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12825" y="461729"/>
            <a:ext cx="340625" cy="26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>
                <a:solidFill>
                  <a:srgbClr val="D9D9D9"/>
                </a:solidFill>
                <a:latin typeface="Arimo Bold"/>
                <a:ea typeface="Arimo Bold"/>
                <a:cs typeface="Arimo Bold"/>
                <a:sym typeface="Arimo Bold"/>
              </a:rPr>
              <a:t>2.2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52403" y="2412427"/>
            <a:ext cx="3198019" cy="1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Credit Card  Fraud Detection Model Comparison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‹8›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038657" y="836840"/>
            <a:ext cx="4380908" cy="5430770"/>
          </a:xfrm>
          <a:custGeom>
            <a:avLst/>
            <a:gdLst/>
            <a:ahLst/>
            <a:cxnLst/>
            <a:rect l="l" t="t" r="r" b="b"/>
            <a:pathLst>
              <a:path w="4380908" h="5430770">
                <a:moveTo>
                  <a:pt x="0" y="0"/>
                </a:moveTo>
                <a:lnTo>
                  <a:pt x="4380908" y="0"/>
                </a:lnTo>
                <a:lnTo>
                  <a:pt x="4380908" y="5430770"/>
                </a:lnTo>
                <a:lnTo>
                  <a:pt x="0" y="543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292" t="-2022" r="-59630" b="-108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51637" y="836840"/>
            <a:ext cx="1068327" cy="1068555"/>
            <a:chOff x="0" y="0"/>
            <a:chExt cx="2482869" cy="2483400"/>
          </a:xfrm>
        </p:grpSpPr>
        <p:sp>
          <p:nvSpPr>
            <p:cNvPr id="13" name="Freeform 13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034" y="165740"/>
            <a:ext cx="551053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Applications and Future Impact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12825" y="461729"/>
            <a:ext cx="340625" cy="26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>
                <a:solidFill>
                  <a:srgbClr val="D9D9D9"/>
                </a:solidFill>
                <a:latin typeface="Arimo Bold"/>
                <a:ea typeface="Arimo Bold"/>
                <a:cs typeface="Arimo Bold"/>
                <a:sym typeface="Arimo Bold"/>
              </a:rPr>
              <a:t>3.1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2574017"/>
            <a:ext cx="7156987" cy="170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040" lvl="1" indent="-164520" algn="l">
              <a:lnSpc>
                <a:spcPts val="1714"/>
              </a:lnSpc>
              <a:buFont typeface="Arial"/>
              <a:buChar char="•"/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Fraud detection plays a critical role in finance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It protects banks, customers, and digital payment platforms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Early detection reduces losses and strengthens financial security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The system prevents fraudulent activities before major damage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Future upgrades include real-time streaming transaction data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Diverse datasets improve adaptability to fraud variations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Deep learning models enhance accuracy and detection reliability</a:t>
            </a:r>
          </a:p>
          <a:p>
            <a:pPr algn="l">
              <a:lnSpc>
                <a:spcPts val="1714"/>
              </a:lnSpc>
            </a:pPr>
            <a:r>
              <a:rPr lang="en-US" sz="1524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     Overall, the solution ensures safer global financial operations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902825" cy="6858000"/>
            <a:chOff x="0" y="0"/>
            <a:chExt cx="13203767" cy="914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9144000"/>
            </a:xfrm>
            <a:custGeom>
              <a:avLst/>
              <a:gdLst/>
              <a:ahLst/>
              <a:cxnLst/>
              <a:rect l="l" t="t" r="r" b="b"/>
              <a:pathLst>
                <a:path w="13203810" h="9144000">
                  <a:moveTo>
                    <a:pt x="0" y="0"/>
                  </a:moveTo>
                  <a:lnTo>
                    <a:pt x="13203810" y="0"/>
                  </a:lnTo>
                  <a:lnTo>
                    <a:pt x="13203810" y="9144000"/>
                  </a:lnTo>
                  <a:lnTo>
                    <a:pt x="0" y="914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42" b="-10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2423">
            <a:off x="446292" y="6424935"/>
            <a:ext cx="900706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836343" y="6498001"/>
            <a:ext cx="613839" cy="180175"/>
            <a:chOff x="0" y="0"/>
            <a:chExt cx="818452" cy="240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8452" cy="240233"/>
            </a:xfrm>
            <a:custGeom>
              <a:avLst/>
              <a:gdLst/>
              <a:ahLst/>
              <a:cxnLst/>
              <a:rect l="l" t="t" r="r" b="b"/>
              <a:pathLst>
                <a:path w="818452" h="240233">
                  <a:moveTo>
                    <a:pt x="0" y="0"/>
                  </a:moveTo>
                  <a:lnTo>
                    <a:pt x="818452" y="0"/>
                  </a:lnTo>
                  <a:lnTo>
                    <a:pt x="818452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8452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‹9›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9468" y="6478951"/>
            <a:ext cx="2888788" cy="18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00" b="1">
                <a:solidFill>
                  <a:srgbClr val="808080"/>
                </a:solidFill>
                <a:latin typeface="Arimo Bold"/>
                <a:ea typeface="Arimo Bold"/>
                <a:cs typeface="Arimo Bold"/>
                <a:sym typeface="Arimo Bold"/>
              </a:rPr>
              <a:t>Samsung Innovation Campus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6858" y="6498001"/>
            <a:ext cx="2349501" cy="180175"/>
            <a:chOff x="0" y="0"/>
            <a:chExt cx="3132668" cy="2402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2668" cy="240233"/>
            </a:xfrm>
            <a:custGeom>
              <a:avLst/>
              <a:gdLst/>
              <a:ahLst/>
              <a:cxnLst/>
              <a:rect l="l" t="t" r="r" b="b"/>
              <a:pathLst>
                <a:path w="3132668" h="240233">
                  <a:moveTo>
                    <a:pt x="0" y="0"/>
                  </a:moveTo>
                  <a:lnTo>
                    <a:pt x="3132668" y="0"/>
                  </a:lnTo>
                  <a:lnTo>
                    <a:pt x="3132668" y="240233"/>
                  </a:lnTo>
                  <a:lnTo>
                    <a:pt x="0" y="240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132668" cy="249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080"/>
                </a:lnSpc>
              </a:pPr>
              <a:r>
                <a:rPr lang="en-US" sz="900">
                  <a:solidFill>
                    <a:srgbClr val="808080"/>
                  </a:solidFill>
                  <a:latin typeface="Arimo"/>
                  <a:ea typeface="Arimo"/>
                  <a:cs typeface="Arimo"/>
                  <a:sym typeface="Arimo"/>
                </a:rPr>
                <a:t>VISIONARIES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9467" y="373640"/>
            <a:ext cx="2109652" cy="44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2825" y="461729"/>
            <a:ext cx="340625" cy="26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20"/>
              </a:lnSpc>
            </a:pPr>
            <a:r>
              <a:rPr lang="en-US" sz="1600" b="1">
                <a:solidFill>
                  <a:srgbClr val="D9D9D9"/>
                </a:solidFill>
                <a:latin typeface="Arimo Bold"/>
                <a:ea typeface="Arimo Bold"/>
                <a:cs typeface="Arimo Bold"/>
                <a:sym typeface="Arimo Bold"/>
              </a:rPr>
              <a:t>3.2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77097" y="461729"/>
            <a:ext cx="531420" cy="26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D9D9D9"/>
                </a:solidFill>
                <a:latin typeface="Arimo"/>
                <a:ea typeface="Arimo"/>
                <a:cs typeface="Arimo"/>
                <a:sym typeface="Arimo"/>
              </a:rPr>
              <a:t>UNIT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5650" y="1155859"/>
            <a:ext cx="7786924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2"/>
              </a:lnSpc>
            </a:pPr>
            <a:endParaRPr lang="en-US" sz="16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ts val="1912"/>
              </a:lnSpc>
            </a:pPr>
            <a:endParaRPr lang="en-US" sz="16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>
              <a:lnSpc>
                <a:spcPts val="1912"/>
              </a:lnSpc>
            </a:pPr>
            <a:endParaRPr lang="en-US" sz="1699" dirty="0">
              <a:solidFill>
                <a:srgbClr val="262626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85750" indent="-285750">
              <a:lnSpc>
                <a:spcPts val="1912"/>
              </a:lnSpc>
              <a:buFont typeface="Arial" panose="020B0604020202020204" pitchFamily="34" charset="0"/>
              <a:buChar char="•"/>
            </a:pPr>
            <a:r>
              <a:rPr lang="en-US" sz="16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While analyzing the data, we found fraud happens more in early morning hours.</a:t>
            </a:r>
          </a:p>
          <a:p>
            <a:pPr marL="285750" indent="-285750">
              <a:lnSpc>
                <a:spcPts val="1912"/>
              </a:lnSpc>
              <a:buFont typeface="Arial" panose="020B0604020202020204" pitchFamily="34" charset="0"/>
              <a:buChar char="•"/>
            </a:pPr>
            <a:r>
              <a:rPr lang="en-US" sz="16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This insight can later improve our fraud detection models.</a:t>
            </a:r>
          </a:p>
          <a:p>
            <a:pPr marL="285750" indent="-285750">
              <a:lnSpc>
                <a:spcPts val="1912"/>
              </a:lnSpc>
              <a:buFont typeface="Arial" panose="020B0604020202020204" pitchFamily="34" charset="0"/>
              <a:buChar char="•"/>
            </a:pPr>
            <a:r>
              <a:rPr lang="en-US" sz="16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Random Forest reduced false alarms, while </a:t>
            </a:r>
            <a:r>
              <a:rPr lang="en-US" sz="1699" dirty="0" err="1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r>
              <a:rPr lang="en-US" sz="1699" dirty="0">
                <a:solidFill>
                  <a:srgbClr val="262626"/>
                </a:solidFill>
                <a:latin typeface="Arimo"/>
                <a:ea typeface="Arimo"/>
                <a:cs typeface="Arimo"/>
                <a:sym typeface="Arimo"/>
              </a:rPr>
              <a:t> detected more fraud.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542574" y="727000"/>
            <a:ext cx="1140502" cy="1140746"/>
            <a:chOff x="0" y="0"/>
            <a:chExt cx="2482869" cy="2483400"/>
          </a:xfrm>
        </p:grpSpPr>
        <p:sp>
          <p:nvSpPr>
            <p:cNvPr id="17" name="Freeform 17" descr="A logo with a keyhole and a blue and grey design  AI-generated content may be incorrect."/>
            <p:cNvSpPr/>
            <p:nvPr/>
          </p:nvSpPr>
          <p:spPr>
            <a:xfrm>
              <a:off x="0" y="0"/>
              <a:ext cx="2482850" cy="2483358"/>
            </a:xfrm>
            <a:custGeom>
              <a:avLst/>
              <a:gdLst/>
              <a:ahLst/>
              <a:cxnLst/>
              <a:rect l="l" t="t" r="r" b="b"/>
              <a:pathLst>
                <a:path w="2482850" h="2483358">
                  <a:moveTo>
                    <a:pt x="0" y="0"/>
                  </a:moveTo>
                  <a:lnTo>
                    <a:pt x="2482850" y="0"/>
                  </a:lnTo>
                  <a:lnTo>
                    <a:pt x="2482850" y="2483358"/>
                  </a:lnTo>
                  <a:lnTo>
                    <a:pt x="0" y="2483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1"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8" descr="A graph of a fraud percentage&#10;&#10;AI-generated content may be incorrect.">
            <a:extLst>
              <a:ext uri="{FF2B5EF4-FFF2-40B4-BE49-F238E27FC236}">
                <a16:creationId xmlns:a16="http://schemas.microsoft.com/office/drawing/2014/main" id="{EE49FE10-ADE2-A253-8CE8-3C292A386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0" y="3001610"/>
            <a:ext cx="4419600" cy="3036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476</Words>
  <Application>Microsoft Office PowerPoint</Application>
  <PresentationFormat>Custom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 Bold</vt:lpstr>
      <vt:lpstr>Calibri</vt:lpstr>
      <vt:lpstr>Mandali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Group-2(VISIONARIES)-Final Presentation.pptx</dc:title>
  <cp:lastModifiedBy>Haneen Zaid</cp:lastModifiedBy>
  <cp:revision>3</cp:revision>
  <dcterms:created xsi:type="dcterms:W3CDTF">2006-08-16T00:00:00Z</dcterms:created>
  <dcterms:modified xsi:type="dcterms:W3CDTF">2025-09-12T16:22:07Z</dcterms:modified>
  <dc:identifier>DAGywjKdX3I</dc:identifier>
</cp:coreProperties>
</file>